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8" r:id="rId5"/>
    <p:sldId id="259" r:id="rId6"/>
    <p:sldId id="283" r:id="rId7"/>
  </p:sldIdLst>
  <p:sldSz cx="10691813" cy="75596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EA7"/>
    <a:srgbClr val="949AA0"/>
    <a:srgbClr val="8C97A8"/>
    <a:srgbClr val="969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3BE8AFA6-7988-4BE9-0C7F-07148AF278FA}"/>
    <p:ext uri="{72FD67EF-53E9-4159-64C8-0CF44D5DE9FA}"/>
    <p:ext uri="{80D39853-8484-4723-A5D8-CC6F2DEC1FF3}"/>
  </p:extLst>
</p:presentationPr>
</file>

<file path=ppt/tableStyles.xml><?xml version="1.0" encoding="utf-8"?>
<a:tblStyleLst xmlns:a="http://schemas.openxmlformats.org/drawingml/2006/main" def="{ADD2612E-4689-4810-81AB-2203364EE791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F08-32DE-4D43-FBB9-137974367B92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A357-6BF0-45FB-347F-7867452BE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226A8BAD-AAB6-4598-969A-2D66950A184D}"/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8306-D716-4F90-FA80-A6081F1A842D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962D-7B24-4EAD-5194-97FFDB71BA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717244C-662E-42EC-02E0-8181F55E06F3}"/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B6A-A816-4FC0-8558-F2C07F9E68FE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CDDE-41BA-42B5-A703-9E7AB3394C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242923B-3A73-4BED-4E4B-70FBC6F02EB2}"/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A8D952CE-A88E-46E2-ABA6-805A717729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25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82753ADD-184A-42FE-B130-1EE5517CB2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0070454E-5C09-45FB-98DE-D1107A939E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7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BEB0DD92-51FA-4154-877C-10CF10853F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8CFCB25E-1CBD-44C1-937B-C7E3F3DD4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3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75AE84EE-73CF-48CB-9979-DBD046C359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2DB18E5B-74CA-493B-B175-A98DCBA0AB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7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22CD533A-4A68-4ACC-9B93-A602657E73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F2C1-541C-487A-0165-66EEDAD1DB31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D859-5FCB-4820-7124-8D605CBA76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321EB95D-B0E1-4A79-2809-F83B00E4815A}"/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15D833AA-9F85-4D62-8C96-AA75AEB2FD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F9B6495A-00B2-43C6-B5C9-A28674638F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20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/>
            <a:fld id="{3EC63CFE-7456-40BE-8357-14EA6FD0F6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F18E-ECEE-4CEF-8288-DF04F75A6B1B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0C87-2993-4057-E787-2B666E3E30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56CF09A-DAE3-4E67-F981-09365EB038E9}"/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B12D-0700-4E36-86F1-698D0A248DC3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E9C1-2A67-4E36-1B60-757F9DAD3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A518E8A4-59E9-46EA-7FC7-260A5349AE35}"/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BD36-DCB4-47E9-8BAE-8DC39AA9F943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2FF96-4B0D-4A89-CE0C-AE4FB79E09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653587B-4D0D-4197-6A0A-BDEFA3F0EDA1}"/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30C-DA3C-4EBF-600B-FBDDB393F144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5304-7278-458B-9CC0-8D17AE264C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D505A609-9D9A-4EBC-8683-3E28F29B96A9}"/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1835-9A58-4288-E5A3-6CA665B9F28F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30B5-DDD6-432D-0E27-335F6C13D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629E7F4-5FA8-4D23-D61C-249D9C528CAE}"/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C438-EEAE-4BF7-C59A-FE3C03416827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DDF7-9978-42B1-6655-C5D6844F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F5E71053-0904-44D9-137D-703602615721}"/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C25B-B72C-4D65-B843-CE841B5BA32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0B53-6B47-49DD-8792-F329A6355B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0036128F-2E83-4084-7C09-BD8B893F4FF4}"/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BCE5E-FEC0-41A0-E9C7-7803FB5A5A20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0D1E-90A7-406D-6FBF-3D4F031EB0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D68D3EAB-C487-4243-7748-C41CB827FFF8}"/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/>
            <a:fld id="{1AFC430D-16F5-4BD2-A5D6-21E4A32964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12.01.2023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9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7DbnrbeeG1PCa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1672EFF-5AAA-4679-25A1-1E064AB716C5"/>
          <p:cNvPicPr>
            <a:picLocks noChangeAspect="1"/>
          </p:cNvPicPr>
          <p:nvPr/>
        </p:nvPicPr>
        <p:blipFill>
          <a:blip r:embed="rId2" cstate="print">
            <a:extLst>
              <a:ext uri="{34F6619E-CA3C-489D-F289-D13EB1109E77}"/>
            </a:extLst>
          </a:blip>
          <a:stretch>
            <a:fillRect/>
          </a:stretch>
        </p:blipFill>
        <p:spPr>
          <a:xfrm>
            <a:off x="0" y="16205"/>
            <a:ext cx="10696576" cy="7543800"/>
          </a:xfrm>
          <a:prstGeom prst="rect">
            <a:avLst/>
          </a:prstGeom>
        </p:spPr>
      </p:pic>
      <p:pic>
        <p:nvPicPr>
          <p:cNvPr id="4" name="F38CA284-8E1B-46E4-8FC5-B3FA1181A4FF"/>
          <p:cNvPicPr>
            <a:picLocks noChangeAspect="1"/>
          </p:cNvPicPr>
          <p:nvPr/>
        </p:nvPicPr>
        <p:blipFill>
          <a:blip r:embed="rId3" cstate="print">
            <a:extLst>
              <a:ext uri="{6FADB0EE-50D0-47B2-D7D4-BFC56F2956FC}"/>
            </a:extLst>
          </a:blip>
          <a:stretch>
            <a:fillRect/>
          </a:stretch>
        </p:blipFill>
        <p:spPr>
          <a:xfrm>
            <a:off x="501818" y="301955"/>
            <a:ext cx="1400175" cy="866775"/>
          </a:xfrm>
          <a:prstGeom prst="rect">
            <a:avLst/>
          </a:prstGeom>
        </p:spPr>
      </p:pic>
      <p:pic>
        <p:nvPicPr>
          <p:cNvPr id="5" name="7C888D87-E138-43A5-97B1-D51377585D96"/>
          <p:cNvPicPr>
            <a:picLocks noChangeAspect="1"/>
          </p:cNvPicPr>
          <p:nvPr/>
        </p:nvPicPr>
        <p:blipFill>
          <a:blip r:embed="rId4" cstate="print">
            <a:extLst>
              <a:ext uri="{866E2A63-73A4-4EDA-49BF-EA0217566B31}"/>
            </a:extLst>
          </a:blip>
          <a:stretch>
            <a:fillRect/>
          </a:stretch>
        </p:blipFill>
        <p:spPr>
          <a:xfrm>
            <a:off x="1050349" y="501980"/>
            <a:ext cx="123825" cy="276225"/>
          </a:xfrm>
          <a:prstGeom prst="rect">
            <a:avLst/>
          </a:prstGeom>
        </p:spPr>
      </p:pic>
      <p:pic>
        <p:nvPicPr>
          <p:cNvPr id="6" name="C61C00CA-9AA3-447A-AF53-EAEC999511EB"/>
          <p:cNvPicPr>
            <a:picLocks noChangeAspect="1"/>
          </p:cNvPicPr>
          <p:nvPr/>
        </p:nvPicPr>
        <p:blipFill>
          <a:blip r:embed="rId5" cstate="print">
            <a:extLst>
              <a:ext uri="{8CAEBA0B-859F-41B5-8233-322E65497716}"/>
            </a:extLst>
          </a:blip>
          <a:stretch>
            <a:fillRect/>
          </a:stretch>
        </p:blipFill>
        <p:spPr>
          <a:xfrm>
            <a:off x="1911142" y="882980"/>
            <a:ext cx="276225" cy="228600"/>
          </a:xfrm>
          <a:prstGeom prst="rect">
            <a:avLst/>
          </a:prstGeom>
        </p:spPr>
      </p:pic>
      <p:sp>
        <p:nvSpPr>
          <p:cNvPr id="8" name="TextBox8"/>
          <p:cNvSpPr txBox="1"/>
          <p:nvPr/>
        </p:nvSpPr>
        <p:spPr>
          <a:xfrm>
            <a:off x="1050349" y="2330543"/>
            <a:ext cx="483467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0000"/>
              </a:lnSpc>
            </a:pPr>
            <a:r>
              <a:rPr lang="en-US" altLang="zh-CN" sz="2000" b="1" kern="0" spc="-13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ПОТОЧНО-КОНВЕЙЕРНАЯ</a:t>
            </a:r>
            <a:r>
              <a:rPr lang="en-US" altLang="zh-CN" sz="2000" b="1" kern="0" spc="640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14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ТЕХНОЛОГИЯ</a:t>
            </a:r>
            <a:r>
              <a:rPr lang="en-US" altLang="zh-CN" sz="2000" b="1" kern="0" spc="-1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105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ЗАО</a:t>
            </a:r>
            <a:r>
              <a:rPr lang="en-US" altLang="zh-CN" sz="2000" b="1" kern="0" spc="-10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9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«ДРОБМАШ»</a:t>
            </a:r>
            <a:r>
              <a:rPr lang="en-US" altLang="zh-CN" sz="2000" b="1" kern="0" spc="40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15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ОТКРЫТОЙ</a:t>
            </a:r>
            <a:r>
              <a:rPr lang="en-US" altLang="zh-CN" sz="2000" b="1" kern="0" spc="-5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15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РАЗРАБОТКИ</a:t>
            </a:r>
            <a:r>
              <a:rPr lang="en-US" altLang="zh-CN" sz="2000" b="1" kern="0" spc="73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2000" b="1" kern="0" spc="-13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МЕСТОРОЖДЕНИЙ</a:t>
            </a:r>
            <a:r>
              <a:rPr lang="ru-RU" altLang="zh-CN" sz="2000" b="1" kern="0" spc="-130" baseline="0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С ПРИМЕНЕНИЕМ КРЭ-400 И ПЛМ-400</a:t>
            </a:r>
            <a:endParaRPr lang="en-US" altLang="zh-CN" sz="2000" b="1" kern="0" spc="-130" baseline="0" noProof="0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" name="E3943E27-4D79-481C-67F1-A7F189075899"/>
          <p:cNvPicPr>
            <a:picLocks noChangeAspect="1"/>
          </p:cNvPicPr>
          <p:nvPr/>
        </p:nvPicPr>
        <p:blipFill>
          <a:blip r:embed="rId6" cstate="print">
            <a:extLst>
              <a:ext uri="{29499D4C-C0BA-4755-F95E-6DF4387AEC49}"/>
            </a:extLst>
          </a:blip>
          <a:stretch>
            <a:fillRect/>
          </a:stretch>
        </p:blipFill>
        <p:spPr>
          <a:xfrm>
            <a:off x="3388908" y="0"/>
            <a:ext cx="7302905" cy="3356811"/>
          </a:xfrm>
          <a:prstGeom prst="rect">
            <a:avLst/>
          </a:prstGeom>
        </p:spPr>
      </p:pic>
      <p:pic>
        <p:nvPicPr>
          <p:cNvPr id="10" name="69C639D5-C517-4145-E637-E45A0AFD0053"/>
          <p:cNvPicPr>
            <a:picLocks noChangeAspect="1"/>
          </p:cNvPicPr>
          <p:nvPr/>
        </p:nvPicPr>
        <p:blipFill>
          <a:blip r:embed="rId7" cstate="print">
            <a:extLst>
              <a:ext uri="{9F2B195D-A84C-40D5-264A-FB4F8EE2C0AF}"/>
            </a:extLst>
          </a:blip>
          <a:stretch>
            <a:fillRect/>
          </a:stretch>
        </p:blipFill>
        <p:spPr>
          <a:xfrm>
            <a:off x="-1" y="4812632"/>
            <a:ext cx="6648485" cy="2747043"/>
          </a:xfrm>
          <a:prstGeom prst="rect">
            <a:avLst/>
          </a:prstGeom>
        </p:spPr>
      </p:pic>
      <p:sp>
        <p:nvSpPr>
          <p:cNvPr id="11" name="TextBox307">
            <a:extLst>
              <a:ext uri="{FF2B5EF4-FFF2-40B4-BE49-F238E27FC236}">
                <a16:creationId xmlns:a16="http://schemas.microsoft.com/office/drawing/2014/main" id="{B11D3FE1-8CBD-4BD3-A4F2-482381288B1C}"/>
              </a:ext>
            </a:extLst>
          </p:cNvPr>
          <p:cNvSpPr txBox="1"/>
          <p:nvPr/>
        </p:nvSpPr>
        <p:spPr>
          <a:xfrm>
            <a:off x="7845451" y="3644064"/>
            <a:ext cx="2209800" cy="1117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eaLnBrk="0">
              <a:lnSpc>
                <a:spcPct val="115000"/>
              </a:lnSpc>
            </a:pPr>
            <a:r>
              <a:rPr lang="en-US" altLang="zh-CN" sz="2100" kern="0" spc="-5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info@drobmash.ru</a:t>
            </a:r>
          </a:p>
          <a:p>
            <a:pPr marL="41072" marR="0" indent="0" eaLnBrk="0">
              <a:lnSpc>
                <a:spcPct val="115000"/>
              </a:lnSpc>
              <a:spcBef>
                <a:spcPts val="224"/>
              </a:spcBef>
            </a:pPr>
            <a:r>
              <a:rPr lang="en-US" altLang="zh-CN" sz="2100" kern="0" spc="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8-800-234-40-20</a:t>
            </a:r>
          </a:p>
          <a:p>
            <a:pPr marL="340576" marR="0" indent="0" eaLnBrk="0">
              <a:lnSpc>
                <a:spcPct val="115000"/>
              </a:lnSpc>
              <a:spcBef>
                <a:spcPts val="222"/>
              </a:spcBef>
            </a:pPr>
            <a:r>
              <a:rPr lang="en-US" altLang="zh-CN" sz="2100" kern="0" spc="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drobmash.ru</a:t>
            </a:r>
          </a:p>
        </p:txBody>
      </p:sp>
    </p:spTree>
    <p:extLst>
      <p:ext uri="{5BA2754C-33C8-46CE-44C9-47945BA97517}"/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61" y="778256"/>
            <a:ext cx="3180672" cy="168202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6122" y="7149591"/>
            <a:ext cx="1043284" cy="402483"/>
          </a:xfrm>
        </p:spPr>
        <p:txBody>
          <a:bodyPr/>
          <a:lstStyle/>
          <a:p>
            <a:pPr defTabSz="1007943"/>
            <a:fld id="{064D4817-2667-4F46-855D-75B3990A983D}" type="datetime1">
              <a:rPr lang="ru-RU">
                <a:solidFill>
                  <a:prstClr val="black"/>
                </a:solidFill>
                <a:latin typeface="Calibri"/>
              </a:rPr>
              <a:pPr defTabSz="1007943"/>
              <a:t>12.01.2023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21978" y="7157192"/>
            <a:ext cx="363711" cy="402483"/>
          </a:xfrm>
        </p:spPr>
        <p:txBody>
          <a:bodyPr/>
          <a:lstStyle/>
          <a:p>
            <a:pPr defTabSz="1007943"/>
            <a:fld id="{B19B0651-EE4F-4900-A07F-96A6BFA9D0F0}" type="slidenum">
              <a:rPr lang="ru-RU">
                <a:solidFill>
                  <a:prstClr val="black"/>
                </a:solidFill>
                <a:latin typeface="Calibri"/>
              </a:rPr>
              <a:pPr defTabSz="1007943"/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27225" y="2773733"/>
            <a:ext cx="2151693" cy="952506"/>
          </a:xfrm>
          <a:prstGeom prst="wedgeRoundRectCallout">
            <a:avLst>
              <a:gd name="adj1" fmla="val 67250"/>
              <a:gd name="adj2" fmla="val -100931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Угольная промышленность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804841" y="2773733"/>
            <a:ext cx="1957814" cy="952506"/>
          </a:xfrm>
          <a:prstGeom prst="wedgeRoundRectCallout">
            <a:avLst>
              <a:gd name="adj1" fmla="val -91650"/>
              <a:gd name="adj2" fmla="val -101233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Цементная промышленность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541884" y="2786753"/>
            <a:ext cx="1705048" cy="952506"/>
          </a:xfrm>
          <a:prstGeom prst="wedgeRoundRectCallout">
            <a:avLst>
              <a:gd name="adj1" fmla="val -26709"/>
              <a:gd name="adj2" fmla="val -87800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мягких пород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752" y="3847480"/>
            <a:ext cx="2460640" cy="2573607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89" indent="-188989" defTabSz="1007943">
              <a:buFont typeface="Arial" pitchFamily="34" charset="0"/>
              <a:buChar char="•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188989" indent="-188989" defTabSz="1007943">
              <a:buFont typeface="Arial" pitchFamily="34" charset="0"/>
              <a:buChar char="•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188989" indent="-188989" defTabSz="1007943">
              <a:buFont typeface="Arial" pitchFamily="34" charset="0"/>
              <a:buChar char="•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188989" indent="-188989" defTabSz="1007943">
              <a:buFont typeface="Arial" pitchFamily="34" charset="0"/>
              <a:buChar char="•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Проведение вскрышных работ открытых карьеров.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в открытых разрезах мягких углей.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в открытых разрезах  углей после проведения буро взрывных работ.</a:t>
            </a:r>
          </a:p>
          <a:p>
            <a:pPr marL="251986" indent="-251986" defTabSz="1007943">
              <a:buFont typeface="+mj-lt"/>
              <a:buAutoNum type="arabicPeriod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1519" y="3838113"/>
            <a:ext cx="2152099" cy="2582974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323" b="1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r>
              <a:rPr lang="ru-RU" sz="1323" dirty="0">
                <a:solidFill>
                  <a:prstClr val="black"/>
                </a:solidFill>
                <a:latin typeface="Calibri"/>
              </a:rPr>
              <a:t>     </a:t>
            </a:r>
          </a:p>
          <a:p>
            <a:pPr defTabSz="1007943"/>
            <a:r>
              <a:rPr lang="ru-RU" sz="1323" dirty="0">
                <a:solidFill>
                  <a:prstClr val="black"/>
                </a:solidFill>
                <a:latin typeface="Calibri"/>
              </a:rPr>
              <a:t>1.Использования на карьерах для проведения перегрузки полученных фракций.</a:t>
            </a:r>
          </a:p>
          <a:p>
            <a:pPr defTabSz="1007943"/>
            <a:r>
              <a:rPr lang="ru-RU" sz="1323" dirty="0">
                <a:solidFill>
                  <a:prstClr val="black"/>
                </a:solidFill>
                <a:latin typeface="Calibri"/>
              </a:rPr>
              <a:t>2. Использования на ГОКах для проведения перегрузки полученных  окатышей и агломерата.</a:t>
            </a: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73406" y="3908647"/>
            <a:ext cx="2063763" cy="2512440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мела;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гипса;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мягких песчаников и известняков.</a:t>
            </a: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381998" y="2773733"/>
            <a:ext cx="1731140" cy="952506"/>
          </a:xfrm>
          <a:prstGeom prst="wedgeRoundRectCallout">
            <a:avLst>
              <a:gd name="adj1" fmla="val 27465"/>
              <a:gd name="adj2" fmla="val -85515"/>
              <a:gd name="adj3" fmla="val 1666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Перегрузка сыпучих материалов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51867" y="3908648"/>
            <a:ext cx="2063763" cy="2462191"/>
          </a:xfrm>
          <a:prstGeom prst="round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клинкера;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гипса;</a:t>
            </a:r>
          </a:p>
          <a:p>
            <a:pPr marL="251986" indent="-251986" defTabSz="1007943">
              <a:buFont typeface="+mj-lt"/>
              <a:buAutoNum type="arabicPeriod"/>
            </a:pPr>
            <a:r>
              <a:rPr lang="ru-RU" sz="1323" dirty="0">
                <a:solidFill>
                  <a:prstClr val="black"/>
                </a:solidFill>
                <a:latin typeface="Calibri"/>
              </a:rPr>
              <a:t>Добыча и транспортировка мягких песчаников и известняков.</a:t>
            </a: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  <a:p>
            <a:pPr algn="ctr" defTabSz="1007943"/>
            <a:endParaRPr lang="ru-RU" sz="132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7D5D5EFA-E500-498B-71B2-33C961E66B87"/>
          <p:cNvPicPr>
            <a:picLocks noChangeAspect="1"/>
          </p:cNvPicPr>
          <p:nvPr/>
        </p:nvPicPr>
        <p:blipFill rotWithShape="1">
          <a:blip r:embed="rId3" cstate="print">
            <a:extLst>
              <a:ext uri="{986BAA7F-3B6B-4B9B-120A-10130AC1227F}"/>
            </a:extLst>
          </a:blip>
          <a:srcRect r="15978"/>
          <a:stretch/>
        </p:blipFill>
        <p:spPr>
          <a:xfrm>
            <a:off x="881831" y="-227168"/>
            <a:ext cx="7301975" cy="1005424"/>
          </a:xfrm>
          <a:prstGeom prst="rect">
            <a:avLst/>
          </a:prstGeom>
        </p:spPr>
      </p:pic>
      <p:pic>
        <p:nvPicPr>
          <p:cNvPr id="18" name="1A50116C-D3E3-413E-4161-3C298437812E"/>
          <p:cNvPicPr>
            <a:picLocks noChangeAspect="1"/>
          </p:cNvPicPr>
          <p:nvPr/>
        </p:nvPicPr>
        <p:blipFill>
          <a:blip r:embed="rId4" cstate="print">
            <a:extLst>
              <a:ext uri="{80674523-8104-4096-2F7B-44F87019FCB5}"/>
            </a:extLst>
          </a:blip>
          <a:stretch>
            <a:fillRect/>
          </a:stretch>
        </p:blipFill>
        <p:spPr>
          <a:xfrm>
            <a:off x="397339" y="170022"/>
            <a:ext cx="484492" cy="491541"/>
          </a:xfrm>
          <a:prstGeom prst="rect">
            <a:avLst/>
          </a:prstGeom>
        </p:spPr>
      </p:pic>
      <p:sp>
        <p:nvSpPr>
          <p:cNvPr id="19" name="TextBox42"/>
          <p:cNvSpPr txBox="1"/>
          <p:nvPr/>
        </p:nvSpPr>
        <p:spPr>
          <a:xfrm>
            <a:off x="472752" y="192686"/>
            <a:ext cx="805174" cy="323754"/>
          </a:xfrm>
          <a:prstGeom prst="rect">
            <a:avLst/>
          </a:prstGeom>
          <a:noFill/>
        </p:spPr>
        <p:txBody>
          <a:bodyPr wrap="square" lIns="0" tIns="96150" rIns="0" bIns="0" rtlCol="0">
            <a:spAutoFit/>
          </a:bodyPr>
          <a:lstStyle/>
          <a:p>
            <a:pPr marL="122835" defTabSz="586496" eaLnBrk="0">
              <a:lnSpc>
                <a:spcPct val="115000"/>
              </a:lnSpc>
              <a:defRPr/>
            </a:pPr>
            <a:r>
              <a:rPr lang="ru-RU" altLang="zh-CN" sz="1400" kern="0" spc="-65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endParaRPr lang="en-US" altLang="zh-CN" sz="1400" kern="0" spc="-65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323" y="133711"/>
            <a:ext cx="2302885" cy="5641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47661" y="270314"/>
            <a:ext cx="524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 КРЭ-400 и ПЛМ-400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065381-16A7-47CA-96BD-4AD66BB343B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9" y="778256"/>
            <a:ext cx="3283585" cy="16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7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49"/>
          <p:cNvSpPr txBox="1"/>
          <p:nvPr/>
        </p:nvSpPr>
        <p:spPr>
          <a:xfrm>
            <a:off x="472752" y="4759302"/>
            <a:ext cx="4129728" cy="1343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02435" marR="0" indent="0" eaLnBrk="0">
              <a:lnSpc>
                <a:spcPct val="76000"/>
              </a:lnSpc>
              <a:spcBef>
                <a:spcPts val="1727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3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Низкие</a:t>
            </a:r>
            <a:r>
              <a:rPr lang="en-US" altLang="zh-CN" sz="1200" kern="0" spc="10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затраты</a:t>
            </a:r>
            <a:r>
              <a:rPr lang="en-US" altLang="zh-CN" sz="1200" kern="0" spc="27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</a:t>
            </a:r>
            <a:r>
              <a:rPr lang="en-US" altLang="zh-CN" sz="1200" kern="0" spc="-5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закупку</a:t>
            </a:r>
            <a:r>
              <a:rPr lang="en-US" altLang="zh-CN" sz="1200" kern="0" spc="34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оборудования</a:t>
            </a:r>
          </a:p>
          <a:p>
            <a:pPr marL="402435" marR="0" indent="0" eaLnBrk="0">
              <a:lnSpc>
                <a:spcPct val="76000"/>
              </a:lnSpc>
              <a:spcBef>
                <a:spcPts val="454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3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Малое</a:t>
            </a:r>
            <a:r>
              <a:rPr lang="en-US" altLang="zh-CN" sz="1200" kern="0" spc="-1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энергопотребление</a:t>
            </a:r>
          </a:p>
          <a:p>
            <a:pPr marL="511706" marR="863178" indent="-109271" eaLnBrk="0">
              <a:lnSpc>
                <a:spcPct val="87000"/>
              </a:lnSpc>
              <a:spcBef>
                <a:spcPts val="450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110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3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Электрические</a:t>
            </a:r>
            <a:r>
              <a:rPr lang="en-US" altLang="zh-CN" sz="1200" b="1" kern="0" spc="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привода</a:t>
            </a:r>
            <a:r>
              <a:rPr lang="en-US" altLang="zh-CN" sz="1200" kern="0" spc="1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–</a:t>
            </a:r>
            <a:r>
              <a:rPr lang="en-US" altLang="zh-CN" sz="1200" kern="0" spc="528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температурный</a:t>
            </a:r>
            <a:r>
              <a:rPr lang="en-US" altLang="zh-CN" sz="1200" kern="0" spc="5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диапазон</a:t>
            </a:r>
            <a:r>
              <a:rPr lang="en-US" altLang="zh-CN" sz="1200" kern="0" spc="2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-40+50</a:t>
            </a:r>
            <a:r>
              <a:rPr lang="en-US" altLang="zh-CN" sz="1200" kern="0" spc="6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-10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</a:t>
            </a:r>
          </a:p>
          <a:p>
            <a:pPr marL="402435" marR="0" indent="0" eaLnBrk="0">
              <a:lnSpc>
                <a:spcPct val="76000"/>
              </a:lnSpc>
              <a:spcBef>
                <a:spcPts val="461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3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Малый</a:t>
            </a:r>
            <a:r>
              <a:rPr lang="en-US" altLang="zh-CN" sz="1200" kern="0" spc="4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расход</a:t>
            </a:r>
            <a:r>
              <a:rPr lang="en-US" altLang="zh-CN" sz="1200" kern="0" spc="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2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запчастей</a:t>
            </a:r>
          </a:p>
          <a:p>
            <a:pPr marL="402435" marR="0" indent="0" eaLnBrk="0">
              <a:lnSpc>
                <a:spcPct val="76000"/>
              </a:lnSpc>
              <a:spcBef>
                <a:spcPts val="452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13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4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Длительный</a:t>
            </a:r>
            <a:r>
              <a:rPr lang="en-US" altLang="zh-CN" sz="1200" b="1" kern="0" spc="-6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срок</a:t>
            </a:r>
            <a:r>
              <a:rPr lang="en-US" altLang="zh-CN" sz="1200" b="1" kern="0" spc="-1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3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эксплуатации</a:t>
            </a:r>
            <a:r>
              <a:rPr lang="en-US" altLang="zh-CN" sz="1200" b="1" kern="0" spc="1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en-US" altLang="zh-CN" sz="1200" kern="0" spc="5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до</a:t>
            </a:r>
            <a:r>
              <a:rPr lang="en-US" altLang="zh-CN" sz="1200" kern="0" spc="8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50</a:t>
            </a:r>
            <a:r>
              <a:rPr lang="en-US" altLang="zh-CN" sz="1200" kern="0" spc="-11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лет</a:t>
            </a:r>
          </a:p>
          <a:p>
            <a:pPr marL="402435" marR="0" indent="0" eaLnBrk="0">
              <a:lnSpc>
                <a:spcPct val="76000"/>
              </a:lnSpc>
              <a:spcBef>
                <a:spcPts val="454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6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Низкие</a:t>
            </a:r>
            <a:r>
              <a:rPr lang="en-US" altLang="zh-CN" sz="1200" b="1" kern="0" spc="-6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затраты</a:t>
            </a:r>
            <a:r>
              <a:rPr lang="en-US" altLang="zh-CN" sz="1200" b="1" kern="0" spc="-1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</a:t>
            </a:r>
            <a:r>
              <a:rPr lang="en-US" altLang="zh-CN" sz="1200" b="1" kern="0" spc="-16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2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техническое</a:t>
            </a:r>
            <a:r>
              <a:rPr lang="en-US" altLang="zh-CN" sz="1200" b="1" kern="0" spc="-13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3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обслуживание</a:t>
            </a:r>
          </a:p>
        </p:txBody>
      </p:sp>
      <p:sp>
        <p:nvSpPr>
          <p:cNvPr id="50" name="TextBox50"/>
          <p:cNvSpPr txBox="1"/>
          <p:nvPr/>
        </p:nvSpPr>
        <p:spPr>
          <a:xfrm>
            <a:off x="5187997" y="4696131"/>
            <a:ext cx="4864100" cy="1765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76000"/>
              </a:lnSpc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13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2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Упрощенная</a:t>
            </a:r>
            <a:r>
              <a:rPr lang="en-US" altLang="zh-CN" sz="1200" b="1" kern="0" spc="-10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1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подготовка</a:t>
            </a:r>
            <a:r>
              <a:rPr lang="en-US" altLang="zh-CN" sz="1200" b="1" kern="0" spc="-14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3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транспортного</a:t>
            </a:r>
            <a:r>
              <a:rPr lang="en-US" altLang="zh-CN" sz="1200" b="1" kern="0" spc="-8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15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маршрута</a:t>
            </a:r>
          </a:p>
          <a:p>
            <a:pPr marL="0" marR="0" indent="0" eaLnBrk="0">
              <a:lnSpc>
                <a:spcPct val="76000"/>
              </a:lnSpc>
              <a:spcBef>
                <a:spcPts val="451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6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15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Меньше</a:t>
            </a:r>
            <a:r>
              <a:rPr lang="en-US" altLang="zh-CN" sz="1200" b="1" kern="0" spc="-9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35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вспомогательного</a:t>
            </a:r>
            <a:r>
              <a:rPr lang="en-US" altLang="zh-CN" sz="1200" b="1" kern="0" spc="-15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4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оборудования</a:t>
            </a:r>
          </a:p>
          <a:p>
            <a:pPr marL="0" marR="0" indent="0" eaLnBrk="0">
              <a:lnSpc>
                <a:spcPct val="76000"/>
              </a:lnSpc>
              <a:spcBef>
                <a:spcPts val="453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65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6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Более</a:t>
            </a:r>
            <a:r>
              <a:rPr lang="en-US" altLang="zh-CN" sz="1200" b="1" kern="0" spc="-1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низкий</a:t>
            </a:r>
            <a:r>
              <a:rPr lang="en-US" altLang="zh-CN" sz="1200" b="1" kern="0" spc="-8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риск</a:t>
            </a:r>
            <a:r>
              <a:rPr lang="en-US" altLang="zh-CN" sz="1200" b="1" kern="0" spc="-1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45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простоев</a:t>
            </a:r>
            <a:r>
              <a:rPr lang="en-US" altLang="zh-CN" sz="1200" b="1" kern="0" spc="-3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связанных</a:t>
            </a:r>
            <a:r>
              <a:rPr lang="en-US" altLang="zh-CN" sz="1200" kern="0" spc="28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</a:t>
            </a:r>
            <a:r>
              <a:rPr lang="en-US" altLang="zh-CN" sz="1200" kern="0" spc="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происшествиями</a:t>
            </a:r>
          </a:p>
          <a:p>
            <a:pPr marL="0" marR="0" indent="0" eaLnBrk="0">
              <a:lnSpc>
                <a:spcPct val="76000"/>
              </a:lnSpc>
              <a:spcBef>
                <a:spcPts val="449"/>
              </a:spcBef>
            </a:pPr>
            <a:r>
              <a:rPr lang="en-US" altLang="zh-CN" sz="1200" kern="0" spc="-100" baseline="0" noProof="0" dirty="0">
                <a:solidFill>
                  <a:srgbClr val="FED22C"/>
                </a:solidFill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•</a:t>
            </a:r>
            <a:r>
              <a:rPr lang="en-US" altLang="zh-CN" sz="1200" kern="0" spc="-110" noProof="0" dirty="0">
                <a:latin typeface="Arial Unicode MS" pitchFamily="34" charset="0"/>
                <a:ea typeface="Arial Unicode MS" pitchFamily="34" charset="0"/>
                <a:cs typeface="Arial Unicode MS" pitchFamily="34" charset="0"/>
              </a:rPr>
              <a:t> </a:t>
            </a:r>
            <a:r>
              <a:rPr lang="en-US" altLang="zh-CN" sz="1200" b="1" kern="0" spc="-3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Экологические</a:t>
            </a:r>
            <a:r>
              <a:rPr lang="en-US" altLang="zh-CN" sz="1200" b="1" kern="0" spc="-8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2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преимущества:</a:t>
            </a:r>
          </a:p>
          <a:p>
            <a:pPr marL="116434" marR="0" indent="0" eaLnBrk="0">
              <a:lnSpc>
                <a:spcPct val="115000"/>
              </a:lnSpc>
              <a:spcBef>
                <a:spcPts val="460"/>
              </a:spcBef>
            </a:pP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en-US" altLang="zh-CN" sz="1200" kern="0" spc="26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Использование</a:t>
            </a:r>
            <a:r>
              <a:rPr lang="en-US" altLang="zh-CN" sz="1200" kern="0" spc="7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электродвигателей,</a:t>
            </a:r>
            <a:r>
              <a:rPr lang="en-US" altLang="zh-CN" sz="1200" kern="0" spc="1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а</a:t>
            </a:r>
            <a:r>
              <a:rPr lang="en-US" altLang="zh-CN" sz="1200" kern="0" spc="-3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не</a:t>
            </a:r>
            <a:r>
              <a:rPr lang="en-US" altLang="zh-CN" sz="1200" kern="0" spc="-10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дизельных</a:t>
            </a:r>
            <a:r>
              <a:rPr lang="en-US" altLang="zh-CN" sz="1200" kern="0" spc="21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двигателей</a:t>
            </a:r>
          </a:p>
          <a:p>
            <a:pPr marL="116434" marR="0" indent="0" eaLnBrk="0">
              <a:lnSpc>
                <a:spcPct val="115000"/>
              </a:lnSpc>
              <a:spcBef>
                <a:spcPts val="453"/>
              </a:spcBef>
            </a:pP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en-US" altLang="zh-CN" sz="1200" kern="0" spc="25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Предотвращение</a:t>
            </a:r>
            <a:r>
              <a:rPr lang="en-US" altLang="zh-CN" sz="1200" kern="0" spc="-2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запыления</a:t>
            </a:r>
            <a:r>
              <a:rPr lang="en-US" altLang="zh-CN" sz="1200" kern="0" spc="16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на</a:t>
            </a:r>
            <a:r>
              <a:rPr lang="en-US" altLang="zh-CN" sz="1200" kern="0" spc="-2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маршруте</a:t>
            </a:r>
            <a:r>
              <a:rPr lang="en-US" altLang="zh-CN" sz="1200" kern="0" spc="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транспортировки</a:t>
            </a:r>
          </a:p>
          <a:p>
            <a:pPr marL="116434" marR="0" indent="0" eaLnBrk="0">
              <a:lnSpc>
                <a:spcPct val="115000"/>
              </a:lnSpc>
              <a:spcBef>
                <a:spcPts val="451"/>
              </a:spcBef>
            </a:pP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-</a:t>
            </a:r>
            <a:r>
              <a:rPr lang="en-US" altLang="zh-CN" sz="1200" kern="0" spc="26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Низкий</a:t>
            </a:r>
            <a:r>
              <a:rPr lang="en-US" altLang="zh-CN" sz="1200" kern="0" spc="11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уровень</a:t>
            </a:r>
            <a:r>
              <a:rPr lang="en-US" altLang="zh-CN" sz="1200" kern="0" spc="105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потребления</a:t>
            </a:r>
            <a:r>
              <a:rPr lang="en-US" altLang="zh-CN" sz="1200" kern="0" spc="-7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энергии</a:t>
            </a:r>
            <a:r>
              <a:rPr lang="en-US" altLang="zh-CN" sz="1200" kern="0" spc="8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и</a:t>
            </a:r>
            <a:r>
              <a:rPr lang="en-US" altLang="zh-CN" sz="1200" kern="0" spc="-3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kern="0" spc="0" baseline="0" noProof="0" dirty="0">
                <a:solidFill>
                  <a:srgbClr val="1D1D1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воды</a:t>
            </a:r>
          </a:p>
        </p:txBody>
      </p:sp>
      <p:pic>
        <p:nvPicPr>
          <p:cNvPr id="11" name="7D5D5EFA-E500-498B-71B2-33C961E66B87"/>
          <p:cNvPicPr>
            <a:picLocks noChangeAspect="1"/>
          </p:cNvPicPr>
          <p:nvPr/>
        </p:nvPicPr>
        <p:blipFill rotWithShape="1">
          <a:blip r:embed="rId2" cstate="print">
            <a:extLst>
              <a:ext uri="{986BAA7F-3B6B-4B9B-120A-10130AC1227F}"/>
            </a:extLst>
          </a:blip>
          <a:srcRect r="15978"/>
          <a:stretch/>
        </p:blipFill>
        <p:spPr>
          <a:xfrm>
            <a:off x="881831" y="-227168"/>
            <a:ext cx="8545198" cy="1005424"/>
          </a:xfrm>
          <a:prstGeom prst="rect">
            <a:avLst/>
          </a:prstGeom>
        </p:spPr>
      </p:pic>
      <p:pic>
        <p:nvPicPr>
          <p:cNvPr id="12" name="1A50116C-D3E3-413E-4161-3C298437812E"/>
          <p:cNvPicPr>
            <a:picLocks noChangeAspect="1"/>
          </p:cNvPicPr>
          <p:nvPr/>
        </p:nvPicPr>
        <p:blipFill>
          <a:blip r:embed="rId3" cstate="print">
            <a:extLst>
              <a:ext uri="{80674523-8104-4096-2F7B-44F87019FCB5}"/>
            </a:extLst>
          </a:blip>
          <a:stretch>
            <a:fillRect/>
          </a:stretch>
        </p:blipFill>
        <p:spPr>
          <a:xfrm>
            <a:off x="397339" y="170022"/>
            <a:ext cx="484492" cy="491541"/>
          </a:xfrm>
          <a:prstGeom prst="rect">
            <a:avLst/>
          </a:prstGeom>
        </p:spPr>
      </p:pic>
      <p:sp>
        <p:nvSpPr>
          <p:cNvPr id="13" name="TextBox42"/>
          <p:cNvSpPr txBox="1"/>
          <p:nvPr/>
        </p:nvSpPr>
        <p:spPr>
          <a:xfrm>
            <a:off x="472752" y="192686"/>
            <a:ext cx="805174" cy="323754"/>
          </a:xfrm>
          <a:prstGeom prst="rect">
            <a:avLst/>
          </a:prstGeom>
          <a:noFill/>
        </p:spPr>
        <p:txBody>
          <a:bodyPr wrap="square" lIns="0" tIns="96150" rIns="0" bIns="0" rtlCol="0">
            <a:spAutoFit/>
          </a:bodyPr>
          <a:lstStyle/>
          <a:p>
            <a:pPr marL="122835" defTabSz="586496" eaLnBrk="0">
              <a:lnSpc>
                <a:spcPct val="115000"/>
              </a:lnSpc>
              <a:defRPr/>
            </a:pPr>
            <a:r>
              <a:rPr lang="ru-RU" altLang="zh-CN" sz="1400" kern="0" spc="-65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endParaRPr lang="en-US" altLang="zh-CN" sz="1400" kern="0" spc="-65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314" y="270314"/>
            <a:ext cx="8880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ПОТОЧНО-КОНВЕЙЕРНАЯ СИСТЕМА ОТКРЫТОЙ РАЗРАБОТКИ МЕСТОРОЖДЕНИЙ</a:t>
            </a:r>
          </a:p>
        </p:txBody>
      </p:sp>
      <p:pic>
        <p:nvPicPr>
          <p:cNvPr id="16" name="Picture 4"/>
          <p:cNvPicPr/>
          <p:nvPr/>
        </p:nvPicPr>
        <p:blipFill rotWithShape="1">
          <a:blip r:embed="rId4"/>
          <a:srcRect r="8639"/>
          <a:stretch/>
        </p:blipFill>
        <p:spPr>
          <a:xfrm>
            <a:off x="9427029" y="0"/>
            <a:ext cx="1250137" cy="873524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86123" y="4062143"/>
            <a:ext cx="292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ПРЕИМУЩЕСТВА СИСТЕМЫ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4" y="1198110"/>
            <a:ext cx="8545198" cy="2599377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 rot="21196295" flipV="1">
            <a:off x="5951575" y="2575592"/>
            <a:ext cx="135679" cy="64311"/>
          </a:xfrm>
          <a:prstGeom prst="roundRect">
            <a:avLst/>
          </a:prstGeom>
          <a:solidFill>
            <a:schemeClr val="bg2">
              <a:lumMod val="25000"/>
              <a:alpha val="8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20958216" flipV="1">
            <a:off x="1977975" y="2760316"/>
            <a:ext cx="191074" cy="68326"/>
          </a:xfrm>
          <a:prstGeom prst="roundRect">
            <a:avLst/>
          </a:prstGeom>
          <a:solidFill>
            <a:schemeClr val="bg2">
              <a:lumMod val="25000"/>
              <a:alpha val="7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CC19A203-BC42-4266-8C91-DF32DD3468DF}"/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23016BAC-56DF-4EAC-4178-5FFB177B5843"/>
          <p:cNvPicPr>
            <a:picLocks noChangeAspect="1"/>
          </p:cNvPicPr>
          <p:nvPr/>
        </p:nvPicPr>
        <p:blipFill>
          <a:blip r:embed="rId2" cstate="print">
            <a:extLst>
              <a:ext uri="{A10BA197-C184-4775-F72A-24AF94CED0EA}"/>
            </a:extLst>
          </a:blip>
          <a:stretch>
            <a:fillRect/>
          </a:stretch>
        </p:blipFill>
        <p:spPr>
          <a:xfrm>
            <a:off x="5668211" y="1139758"/>
            <a:ext cx="4666995" cy="371475"/>
          </a:xfrm>
          <a:prstGeom prst="rect">
            <a:avLst/>
          </a:prstGeom>
        </p:spPr>
      </p:pic>
      <p:sp>
        <p:nvSpPr>
          <p:cNvPr id="76" name="TextBox76"/>
          <p:cNvSpPr txBox="1"/>
          <p:nvPr/>
        </p:nvSpPr>
        <p:spPr>
          <a:xfrm>
            <a:off x="6392341" y="1231066"/>
            <a:ext cx="2476500" cy="215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6000"/>
              </a:lnSpc>
            </a:pPr>
            <a:r>
              <a:rPr lang="en-US" altLang="zh-CN" sz="1200" b="1" kern="0" spc="-7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ТЕХНИЧЕСКИЕ</a:t>
            </a:r>
            <a:r>
              <a:rPr lang="en-US" altLang="zh-CN" sz="1200" b="1" kern="0" spc="-9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5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ХАРАКТЕРИСТИКИ</a:t>
            </a:r>
          </a:p>
        </p:txBody>
      </p:sp>
      <p:pic>
        <p:nvPicPr>
          <p:cNvPr id="126" name="7D5D5EFA-E500-498B-71B2-33C961E66B87"/>
          <p:cNvPicPr>
            <a:picLocks noChangeAspect="1"/>
          </p:cNvPicPr>
          <p:nvPr/>
        </p:nvPicPr>
        <p:blipFill rotWithShape="1">
          <a:blip r:embed="rId3" cstate="print">
            <a:extLst>
              <a:ext uri="{986BAA7F-3B6B-4B9B-120A-10130AC1227F}"/>
            </a:extLst>
          </a:blip>
          <a:srcRect r="15978"/>
          <a:stretch/>
        </p:blipFill>
        <p:spPr>
          <a:xfrm>
            <a:off x="881831" y="-227168"/>
            <a:ext cx="7301975" cy="1005424"/>
          </a:xfrm>
          <a:prstGeom prst="rect">
            <a:avLst/>
          </a:prstGeom>
        </p:spPr>
      </p:pic>
      <p:pic>
        <p:nvPicPr>
          <p:cNvPr id="127" name="1A50116C-D3E3-413E-4161-3C298437812E"/>
          <p:cNvPicPr>
            <a:picLocks noChangeAspect="1"/>
          </p:cNvPicPr>
          <p:nvPr/>
        </p:nvPicPr>
        <p:blipFill>
          <a:blip r:embed="rId4" cstate="print">
            <a:extLst>
              <a:ext uri="{80674523-8104-4096-2F7B-44F87019FCB5}"/>
            </a:extLst>
          </a:blip>
          <a:stretch>
            <a:fillRect/>
          </a:stretch>
        </p:blipFill>
        <p:spPr>
          <a:xfrm>
            <a:off x="397339" y="170022"/>
            <a:ext cx="484492" cy="491541"/>
          </a:xfrm>
          <a:prstGeom prst="rect">
            <a:avLst/>
          </a:prstGeom>
        </p:spPr>
      </p:pic>
      <p:sp>
        <p:nvSpPr>
          <p:cNvPr id="128" name="TextBox42"/>
          <p:cNvSpPr txBox="1"/>
          <p:nvPr/>
        </p:nvSpPr>
        <p:spPr>
          <a:xfrm>
            <a:off x="472752" y="192686"/>
            <a:ext cx="805174" cy="323754"/>
          </a:xfrm>
          <a:prstGeom prst="rect">
            <a:avLst/>
          </a:prstGeom>
          <a:noFill/>
        </p:spPr>
        <p:txBody>
          <a:bodyPr wrap="square" lIns="0" tIns="96150" rIns="0" bIns="0" rtlCol="0">
            <a:spAutoFit/>
          </a:bodyPr>
          <a:lstStyle/>
          <a:p>
            <a:pPr marL="122835" defTabSz="586496" eaLnBrk="0">
              <a:lnSpc>
                <a:spcPct val="115000"/>
              </a:lnSpc>
              <a:defRPr/>
            </a:pPr>
            <a:r>
              <a:rPr lang="ru-RU" altLang="zh-CN" sz="1400" kern="0" spc="-65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6</a:t>
            </a:r>
            <a:endParaRPr lang="en-US" altLang="zh-CN" sz="1400" kern="0" spc="-65" dirty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323" y="133711"/>
            <a:ext cx="2302885" cy="564161"/>
          </a:xfrm>
          <a:prstGeom prst="rect">
            <a:avLst/>
          </a:prstGeom>
        </p:spPr>
      </p:pic>
      <p:sp>
        <p:nvSpPr>
          <p:cNvPr id="130" name="TextBox 129">
            <a:hlinkClick r:id="rId6"/>
          </p:cNvPr>
          <p:cNvSpPr txBox="1"/>
          <p:nvPr/>
        </p:nvSpPr>
        <p:spPr>
          <a:xfrm>
            <a:off x="1855445" y="244879"/>
            <a:ext cx="535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КОМПАКТНЫЙ РОТОРНЫЙ ЭКСКАВАТОР КРЭ 400</a:t>
            </a:r>
          </a:p>
        </p:txBody>
      </p:sp>
      <p:pic>
        <p:nvPicPr>
          <p:cNvPr id="103" name="Рисунок 102">
            <a:hlinkClick r:id="rId6"/>
            <a:extLst>
              <a:ext uri="{FF2B5EF4-FFF2-40B4-BE49-F238E27FC236}">
                <a16:creationId xmlns:a16="http://schemas.microsoft.com/office/drawing/2014/main" id="{A6E2555F-D02B-43C5-97F8-59622E5FD6B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" y="1055480"/>
            <a:ext cx="5245580" cy="3124823"/>
          </a:xfrm>
          <a:prstGeom prst="rect">
            <a:avLst/>
          </a:prstGeom>
        </p:spPr>
      </p:pic>
      <p:graphicFrame>
        <p:nvGraphicFramePr>
          <p:cNvPr id="119" name="Таблица 118">
            <a:extLst>
              <a:ext uri="{FF2B5EF4-FFF2-40B4-BE49-F238E27FC236}">
                <a16:creationId xmlns:a16="http://schemas.microsoft.com/office/drawing/2014/main" id="{F9A12A84-CD70-444A-8362-4BDF4BA2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3197"/>
              </p:ext>
            </p:extLst>
          </p:nvPr>
        </p:nvGraphicFramePr>
        <p:xfrm>
          <a:off x="5668213" y="1511233"/>
          <a:ext cx="4666994" cy="564559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238">
                  <a:extLst>
                    <a:ext uri="{9D8B030D-6E8A-4147-A177-3AD203B41FA5}">
                      <a16:colId xmlns:a16="http://schemas.microsoft.com/office/drawing/2014/main" val="1323407869"/>
                    </a:ext>
                  </a:extLst>
                </a:gridCol>
              </a:tblGrid>
              <a:tr h="414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РОТОРНЫЙ ЭКСКАВАТОР КРЭ-400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ЕД. ИЗМЕРЕНИЯ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КРЭ-400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Общая масса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тонн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Расчетная производительность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/час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макс. 400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Минимальная / Максимальная температура окружающей среды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-25 / +35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Размер материала на входе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до 300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Ширина ленты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Входное напряжение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Высота добываемого блока , 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6 000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Ширина добываемого блока,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8 000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Диаметр колеса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4 300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Тип привода колеса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электромеханический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Мощность привода колеса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кВт/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л.с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90/122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Длина роторной стрелы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6 000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Длина разгрузочной стрелы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3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Минимальная высота желоба на выходе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1 800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3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Максимальная высота желоба на выходе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Максимальный рабочий наклон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 : 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Максимальный транспортный наклон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 : 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2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Транспортные габариты </a:t>
                      </a: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21037х5320х6691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extLst>
                  <a:ext uri="{0D108BD9-81ED-4DB2-BD59-A6C34878D82A}">
                    <a16:rowId xmlns:a16="http://schemas.microsoft.com/office/drawing/2014/main" val="378706131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BD49EE-A92A-48B9-A837-E77962A4F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957" y="4677691"/>
            <a:ext cx="4237091" cy="26226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0980A8-5A1A-48FD-BC46-22AF159A2C85}"/>
              </a:ext>
            </a:extLst>
          </p:cNvPr>
          <p:cNvSpPr/>
          <p:nvPr/>
        </p:nvSpPr>
        <p:spPr>
          <a:xfrm>
            <a:off x="5887958" y="691002"/>
            <a:ext cx="414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https://disk.yandex.ru/i/7DbnrbeeG1PCag</a:t>
            </a:r>
            <a:endParaRPr lang="ru-RU" dirty="0"/>
          </a:p>
        </p:txBody>
      </p:sp>
    </p:spTree>
    <p:extLst>
      <p:ext uri="{D2A912FB-1FDF-40D9-4540-940D287B71A9}"/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601" y="1214838"/>
            <a:ext cx="4941031" cy="2485013"/>
          </a:xfrm>
          <a:prstGeom prst="rect">
            <a:avLst/>
          </a:prstGeom>
        </p:spPr>
      </p:pic>
      <p:sp>
        <p:nvSpPr>
          <p:cNvPr id="2" name="Shape 270"/>
          <p:cNvSpPr txBox="1">
            <a:spLocks/>
          </p:cNvSpPr>
          <p:nvPr/>
        </p:nvSpPr>
        <p:spPr>
          <a:xfrm>
            <a:off x="658211" y="939559"/>
            <a:ext cx="6922317" cy="34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55000" lnSpcReduction="20000"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682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0127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572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9017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 lang="cs-CZ" b="1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 lang="en-US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>
                <a:solidFill>
                  <a:srgbClr val="000000"/>
                </a:solidFill>
              </a:defRPr>
            </a:pPr>
            <a:endParaRPr lang="en-US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227406" y="3914267"/>
            <a:ext cx="5324226" cy="2946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444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890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33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780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22500" marR="0" indent="-444500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682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0127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572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901722" marR="0" indent="-345722" algn="l" defTabSz="58420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53585F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buFontTx/>
              <a:buNone/>
            </a:pPr>
            <a:endParaRPr lang="en-US" sz="1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en-US" sz="1400" b="1" kern="0" dirty="0">
              <a:solidFill>
                <a:srgbClr val="66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 расширяет рабочую зону роторного экскаватора и улучшает его подвижность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Низкое энергопотребление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Высокая экономичность</a:t>
            </a: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Транспортировка единым местом</a:t>
            </a: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Небольшое время разворачивания для работы</a:t>
            </a:r>
          </a:p>
          <a:p>
            <a:pPr marL="723900" lvl="2" defTabSz="457200" hangingPunct="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ru-RU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идентичность узлов и деталей с роторным экскаватором</a:t>
            </a:r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7D5D5EFA-E500-498B-71B2-33C961E66B87"/>
          <p:cNvPicPr>
            <a:picLocks noChangeAspect="1"/>
          </p:cNvPicPr>
          <p:nvPr/>
        </p:nvPicPr>
        <p:blipFill rotWithShape="1">
          <a:blip r:embed="rId3" cstate="print">
            <a:extLst>
              <a:ext uri="{986BAA7F-3B6B-4B9B-120A-10130AC1227F}"/>
            </a:extLst>
          </a:blip>
          <a:srcRect r="15978"/>
          <a:stretch/>
        </p:blipFill>
        <p:spPr>
          <a:xfrm>
            <a:off x="881831" y="-227168"/>
            <a:ext cx="7301975" cy="1005424"/>
          </a:xfrm>
          <a:prstGeom prst="rect">
            <a:avLst/>
          </a:prstGeom>
        </p:spPr>
      </p:pic>
      <p:pic>
        <p:nvPicPr>
          <p:cNvPr id="7" name="1A50116C-D3E3-413E-4161-3C298437812E"/>
          <p:cNvPicPr>
            <a:picLocks noChangeAspect="1"/>
          </p:cNvPicPr>
          <p:nvPr/>
        </p:nvPicPr>
        <p:blipFill>
          <a:blip r:embed="rId4" cstate="print">
            <a:extLst>
              <a:ext uri="{80674523-8104-4096-2F7B-44F87019FCB5}"/>
            </a:extLst>
          </a:blip>
          <a:stretch>
            <a:fillRect/>
          </a:stretch>
        </p:blipFill>
        <p:spPr>
          <a:xfrm>
            <a:off x="389749" y="182341"/>
            <a:ext cx="484492" cy="491541"/>
          </a:xfrm>
          <a:prstGeom prst="rect">
            <a:avLst/>
          </a:prstGeom>
        </p:spPr>
      </p:pic>
      <p:sp>
        <p:nvSpPr>
          <p:cNvPr id="8" name="TextBox42"/>
          <p:cNvSpPr txBox="1"/>
          <p:nvPr/>
        </p:nvSpPr>
        <p:spPr>
          <a:xfrm>
            <a:off x="393275" y="209414"/>
            <a:ext cx="805174" cy="323754"/>
          </a:xfrm>
          <a:prstGeom prst="rect">
            <a:avLst/>
          </a:prstGeom>
          <a:noFill/>
        </p:spPr>
        <p:txBody>
          <a:bodyPr wrap="square" lIns="0" tIns="96150" rIns="0" bIns="0" rtlCol="0">
            <a:spAutoFit/>
          </a:bodyPr>
          <a:lstStyle/>
          <a:p>
            <a:pPr marL="122835" marR="0" lvl="0" indent="0" algn="l" defTabSz="586496" rtl="0" eaLnBrk="0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kern="0" spc="-65" noProof="0" dirty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20</a:t>
            </a:r>
            <a:endParaRPr kumimoji="0" lang="en-US" altLang="zh-CN" sz="1400" b="0" i="0" u="none" strike="noStrike" kern="0" cap="none" spc="-6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806" y="174502"/>
            <a:ext cx="2302885" cy="564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3383" y="243595"/>
            <a:ext cx="521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ПЕРЕГРУЖАТЕЛЬ ЛЕНТОЧНЫЙ МОБИЛЬНЫЙ ПЛМ 400</a:t>
            </a:r>
          </a:p>
        </p:txBody>
      </p:sp>
      <p:graphicFrame>
        <p:nvGraphicFramePr>
          <p:cNvPr id="10" name="Tabulka 6">
            <a:extLst>
              <a:ext uri="{FF2B5EF4-FFF2-40B4-BE49-F238E27FC236}">
                <a16:creationId xmlns:a16="http://schemas.microsoft.com/office/drawing/2014/main" id="{24561B0D-8BCB-421F-8591-03386519B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05084"/>
              </p:ext>
            </p:extLst>
          </p:nvPr>
        </p:nvGraphicFramePr>
        <p:xfrm>
          <a:off x="5657088" y="1599670"/>
          <a:ext cx="4666995" cy="558155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5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231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Наименование параметров 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ПЛМ 400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  <a:r>
                        <a:rPr lang="ru-RU" sz="1200" b="1" baseline="0" noProof="0" dirty="0">
                          <a:solidFill>
                            <a:schemeClr val="tx1"/>
                          </a:solidFill>
                          <a:effectLst/>
                        </a:rPr>
                        <a:t> измерения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Шасси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Гусеничный электромеханический привод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Ширина ленты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800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мм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Производительность расчетная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100 </a:t>
                      </a:r>
                      <a:r>
                        <a:rPr lang="ru-RU" sz="1200" noProof="0" dirty="0">
                          <a:effectLst/>
                        </a:rPr>
                        <a:t>до</a:t>
                      </a:r>
                      <a:r>
                        <a:rPr lang="en-US" sz="1200" noProof="0" dirty="0">
                          <a:effectLst/>
                        </a:rPr>
                        <a:t> 400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</a:t>
                      </a:r>
                      <a:r>
                        <a:rPr lang="en-US" sz="1200" baseline="30000" noProof="0" dirty="0">
                          <a:effectLst/>
                        </a:rPr>
                        <a:t>3</a:t>
                      </a:r>
                      <a:r>
                        <a:rPr lang="en-US" sz="1200" noProof="0" dirty="0">
                          <a:effectLst/>
                        </a:rPr>
                        <a:t>/</a:t>
                      </a:r>
                      <a:r>
                        <a:rPr lang="ru-RU" sz="1200" noProof="0" dirty="0">
                          <a:effectLst/>
                        </a:rPr>
                        <a:t>ч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масса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25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т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Скорость передвижения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0÷12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м/мин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Преодолеваемый</a:t>
                      </a:r>
                      <a:r>
                        <a:rPr lang="ru-RU" sz="1200" b="1" baseline="0" noProof="0" dirty="0">
                          <a:solidFill>
                            <a:schemeClr val="tx1"/>
                          </a:solidFill>
                          <a:effectLst/>
                        </a:rPr>
                        <a:t> уклон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1:10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-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Максимальное давление на грунт без материала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0,55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noProof="0" dirty="0">
                          <a:effectLst/>
                        </a:rPr>
                        <a:t>Кг/см</a:t>
                      </a:r>
                      <a:r>
                        <a:rPr lang="en-US" sz="1200" baseline="30000" noProof="0" dirty="0">
                          <a:effectLst/>
                        </a:rPr>
                        <a:t>2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Напряжение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400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В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Мощность привода конвейера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37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кВт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Установленная мощность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55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кВт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Длина </a:t>
                      </a:r>
                      <a:r>
                        <a:rPr lang="en-US" sz="1200" b="1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31 900 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мм</a:t>
                      </a: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Длина до разгрузки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14 000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мм</a:t>
                      </a: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Длина</a:t>
                      </a:r>
                      <a:r>
                        <a:rPr lang="ru-RU" sz="1200" b="1" baseline="0" noProof="0" dirty="0">
                          <a:solidFill>
                            <a:schemeClr val="tx1"/>
                          </a:solidFill>
                          <a:effectLst/>
                        </a:rPr>
                        <a:t> стрелы разгрузки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18 000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мм</a:t>
                      </a: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Высота разгрузки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0÷8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Ширина</a:t>
                      </a:r>
                      <a:r>
                        <a:rPr lang="ru-RU" sz="1200" b="1" baseline="0" noProof="0" dirty="0">
                          <a:solidFill>
                            <a:schemeClr val="tx1"/>
                          </a:solidFill>
                          <a:effectLst/>
                        </a:rPr>
                        <a:t> гусениц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3 500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noProof="0" dirty="0">
                          <a:effectLst/>
                        </a:rPr>
                        <a:t>мм</a:t>
                      </a: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noProof="0" dirty="0">
                          <a:solidFill>
                            <a:schemeClr val="tx1"/>
                          </a:solidFill>
                          <a:effectLst/>
                        </a:rPr>
                        <a:t>Угол поворота верхней части</a:t>
                      </a:r>
                      <a:endParaRPr lang="en-US" sz="12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320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°</a:t>
                      </a:r>
                      <a:endParaRPr lang="en-US" sz="1200" noProof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3" name="23016BAC-56DF-4EAC-4178-5FFB177B5843">
            <a:extLst>
              <a:ext uri="{FF2B5EF4-FFF2-40B4-BE49-F238E27FC236}">
                <a16:creationId xmlns:a16="http://schemas.microsoft.com/office/drawing/2014/main" id="{1507F962-70AE-4A51-B53E-4D4252C61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A10BA197-C184-4775-F72A-24AF94CED0EA}"/>
            </a:extLst>
          </a:blip>
          <a:stretch>
            <a:fillRect/>
          </a:stretch>
        </p:blipFill>
        <p:spPr>
          <a:xfrm>
            <a:off x="5657088" y="1249019"/>
            <a:ext cx="4666995" cy="371475"/>
          </a:xfrm>
          <a:prstGeom prst="rect">
            <a:avLst/>
          </a:prstGeom>
        </p:spPr>
      </p:pic>
      <p:sp>
        <p:nvSpPr>
          <p:cNvPr id="14" name="TextBox76">
            <a:extLst>
              <a:ext uri="{FF2B5EF4-FFF2-40B4-BE49-F238E27FC236}">
                <a16:creationId xmlns:a16="http://schemas.microsoft.com/office/drawing/2014/main" id="{52B259D7-A3CC-40A7-9B4C-17AC18135E29}"/>
              </a:ext>
            </a:extLst>
          </p:cNvPr>
          <p:cNvSpPr txBox="1"/>
          <p:nvPr/>
        </p:nvSpPr>
        <p:spPr>
          <a:xfrm>
            <a:off x="6381218" y="1340327"/>
            <a:ext cx="2476500" cy="215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6000"/>
              </a:lnSpc>
            </a:pPr>
            <a:r>
              <a:rPr lang="en-US" altLang="zh-CN" sz="1200" b="1" kern="0" spc="-7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ТЕХНИЧЕСКИЕ</a:t>
            </a:r>
            <a:r>
              <a:rPr lang="en-US" altLang="zh-CN" sz="1200" b="1" kern="0" spc="-90" noProof="0" dirty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sz="1200" b="1" kern="0" spc="-50" baseline="0" noProof="0" dirty="0">
                <a:solidFill>
                  <a:srgbClr val="FED22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2973904967"/>
      </p:ext>
    </p:extLst>
  </p:cSld>
  <p:clrMapOvr>
    <a:masterClrMapping/>
  </p:clrMapOvr>
</p:sld>
</file>

<file path=ppt/theme/theme1.xml><?xml version="1.0" encoding="utf-8"?>
<a:theme xmlns:a="http://schemas.openxmlformats.org/drawingml/2006/main" name="4F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551B399B-9D61-4F9E-8728-7D02D48B91FB}"/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492</Words>
  <Application>Microsoft Office PowerPoint</Application>
  <PresentationFormat>Произвольный</PresentationFormat>
  <Paragraphs>183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4Fffice 主题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s-nno</dc:creator>
  <cp:lastModifiedBy>Зубов Вадим Александрович</cp:lastModifiedBy>
  <cp:revision>67</cp:revision>
  <dcterms:modified xsi:type="dcterms:W3CDTF">2023-01-12T11:08:22Z</dcterms:modified>
</cp:coreProperties>
</file>